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4" d="100"/>
          <a:sy n="94" d="100"/>
        </p:scale>
        <p:origin x="11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4472E-00FE-D658-DC1C-E5F20BCAF1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84AC47-71C1-CA32-F251-87D2E2439B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EA870-0E47-6DCE-B209-231D5686C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D647BE-6575-1E55-EC07-E6571E946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74391-EBA9-FFB2-2483-41C1EC384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4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7A9EA-24C2-3420-945E-CBFD1DC9A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3AE87A-5D30-D516-1554-689876C87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C5F1F-A644-D485-13BA-955A83E6B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795FEA-E220-EE67-A318-B3296BC30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7FBD02-8D82-7D4E-06F3-C58521A12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0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7A8D98-93D2-9375-83F7-A643A3FAC9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B2316B-14C4-5882-2062-BDE7B506A9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77006-7094-A565-1694-D92585F4C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061FB-4112-2E51-433A-6CD36CEDA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BC86B5-D4BA-2EF6-948F-A6E0C083E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8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0CD22-E4BE-5AC5-8A18-74F4A222E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18A18-2C89-4D09-DE3D-EEE2C9266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75DA0-D7B0-433D-AE1C-766D8D158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559CF-78D7-061E-E4F2-5F22601FA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90EF00-5D0B-1D36-323C-6FE2D8AAF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26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A09B5-1CF9-D364-EBB6-21681D197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051857-3DB1-1158-A06E-EF7CE2684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78BF3-9280-0D88-8C7C-34330FFAE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0A086-72D7-0924-8816-D25923BD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D6139-1B0C-15A6-A474-65AC44AD1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796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B361A-57B1-54BB-430D-117A1B247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0306D-AC20-B69A-33AB-F3CCD3A430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F0A3C-B692-DBE3-F00E-9B8EC06EF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23239-A94F-F133-6E13-534520DC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7CA22-29BE-1B92-06B1-EC85D53B6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41DCC-A6D6-E1B6-14BE-B60AA594A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799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D0ECA-1A1E-90DC-0D15-E905C6BB2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8E26AF-6492-BED7-A44A-4262CF588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20BD3-524B-A322-9C56-714221C562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8E3C2B-B76A-D025-30D5-72D268433B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38A307-0A41-EEAC-BF85-1413F1C027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D6ABF3-8262-4BFC-9E99-972B013B1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D749B8-D6F0-3418-7FC4-5FF018A2B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8291D9-0163-AD14-7DFA-B62D91AEA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B1636-45E9-868E-8B2D-D35C32AFE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B13F6C-EDF8-D1D2-CCC9-146E165C3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19BBF6-0CC6-6961-10B1-6013DFA7E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84AFC1-36CD-CFCB-91CF-2265504DE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55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695140-B988-957C-606C-4A75A7CED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33A622-BE1E-CAAA-3A3A-1953A7A50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9A5FBE-306C-57FD-F034-12A5E7502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7CAA4-41AC-3B88-FD6D-48E7F7067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43BB4A-34CB-B5C1-A04A-32BE66C55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6FCA6C-00CC-CF71-167E-26CC4473B0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DA3A4-3765-D771-445E-04CB9983E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7DD8F-BF85-83CE-3E6D-917548935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7C0DF7-CFE3-B7F8-7AD2-5754F0ABE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9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D32D6-FF6E-F62C-4D18-7C7AB2A27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67E994-ECBE-6612-8489-7B16B00643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38EA6-2957-98E1-2572-ABA82D690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8CCA3-8993-1E8F-0913-A813CA7F0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135D5A-82C1-F04B-2E17-23002FB17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B7CFD-03FF-C496-A2D0-FB4DD292A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57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884B99-E07B-53DE-F2B1-FFEC603BE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8F837D-E68B-1395-8AB2-97C247D363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A72E35-C2DF-7418-0A26-A5BA4B9467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91918-A1ED-4D3D-8BC3-736CE9D7EA18}" type="datetimeFigureOut">
              <a:rPr lang="en-US" smtClean="0"/>
              <a:t>2/28/2025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3C6EA-8694-A864-C578-80F0DC126B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C64E9-76A2-EEE5-9742-5EBFD3494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DCE18-4BD9-4F0D-BD6E-5EDD72565A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05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5">
            <a:extLst>
              <a:ext uri="{FF2B5EF4-FFF2-40B4-BE49-F238E27FC236}">
                <a16:creationId xmlns:a16="http://schemas.microsoft.com/office/drawing/2014/main" id="{81EBC69E-EE4D-52B7-CA78-F06132EE7768}"/>
              </a:ext>
            </a:extLst>
          </p:cNvPr>
          <p:cNvSpPr txBox="1">
            <a:spLocks/>
          </p:cNvSpPr>
          <p:nvPr/>
        </p:nvSpPr>
        <p:spPr>
          <a:xfrm>
            <a:off x="1626066" y="1551411"/>
            <a:ext cx="8157030" cy="25589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Roboto" panose="02000000000000000000" pitchFamily="2" charset="0"/>
                <a:cs typeface="Segoe UI Semibold" panose="020B0702040204020203" pitchFamily="34" charset="0"/>
              </a:rPr>
              <a:t>TITLE</a:t>
            </a:r>
            <a:br>
              <a:rPr lang="en-US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Roboto" panose="02000000000000000000" pitchFamily="2" charset="0"/>
                <a:cs typeface="Segoe UI Semibold" panose="020B0702040204020203" pitchFamily="34" charset="0"/>
              </a:rPr>
            </a:b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Roboto" panose="02000000000000000000" pitchFamily="2" charset="0"/>
                <a:cs typeface="Segoe UI Semibold" panose="020B0702040204020203" pitchFamily="34" charset="0"/>
              </a:rPr>
              <a:t>RESEARCH</a:t>
            </a:r>
            <a:endParaRPr lang="id-ID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6" name="Text Placeholder 17">
            <a:extLst>
              <a:ext uri="{FF2B5EF4-FFF2-40B4-BE49-F238E27FC236}">
                <a16:creationId xmlns:a16="http://schemas.microsoft.com/office/drawing/2014/main" id="{3AC121BC-4C3B-4C34-FF7C-2376E74438FB}"/>
              </a:ext>
            </a:extLst>
          </p:cNvPr>
          <p:cNvSpPr txBox="1">
            <a:spLocks/>
          </p:cNvSpPr>
          <p:nvPr/>
        </p:nvSpPr>
        <p:spPr>
          <a:xfrm>
            <a:off x="1626066" y="4205075"/>
            <a:ext cx="4469934" cy="458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b="1" dirty="0">
                <a:solidFill>
                  <a:schemeClr val="accent1">
                    <a:lumMod val="50000"/>
                  </a:schemeClr>
                </a:solidFill>
              </a:rPr>
              <a:t>Author Name</a:t>
            </a:r>
            <a:endParaRPr lang="id-ID" sz="3200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id-ID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072227CB-5C2C-1850-2F9E-D35691FE12B6}"/>
              </a:ext>
            </a:extLst>
          </p:cNvPr>
          <p:cNvSpPr txBox="1">
            <a:spLocks/>
          </p:cNvSpPr>
          <p:nvPr/>
        </p:nvSpPr>
        <p:spPr>
          <a:xfrm>
            <a:off x="1626066" y="4663440"/>
            <a:ext cx="8157030" cy="462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Roboto" panose="02000000000000000000" pitchFamily="2" charset="0"/>
                <a:cs typeface="Segoe UI Semibold" panose="020B0702040204020203" pitchFamily="34" charset="0"/>
              </a:rPr>
              <a:t>Affiliation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Roboto" panose="02000000000000000000" pitchFamily="2" charset="0"/>
                <a:cs typeface="Segoe UI Semibold" panose="020B0702040204020203" pitchFamily="34" charset="0"/>
              </a:rPr>
              <a:t> | Correspondent email</a:t>
            </a:r>
            <a:endParaRPr lang="id-ID" sz="1600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  <a:ea typeface="Roboto" panose="02000000000000000000" pitchFamily="2" charset="0"/>
              <a:cs typeface="Segoe UI Semibold" panose="020B0702040204020203" pitchFamily="34" charset="0"/>
            </a:endParaRPr>
          </a:p>
        </p:txBody>
      </p:sp>
      <p:sp>
        <p:nvSpPr>
          <p:cNvPr id="2" name="Text Placeholder 16">
            <a:extLst>
              <a:ext uri="{FF2B5EF4-FFF2-40B4-BE49-F238E27FC236}">
                <a16:creationId xmlns:a16="http://schemas.microsoft.com/office/drawing/2014/main" id="{3545D413-6F64-E6C1-3CD2-5551BF9313EB}"/>
              </a:ext>
            </a:extLst>
          </p:cNvPr>
          <p:cNvSpPr txBox="1">
            <a:spLocks noChangeAspect="1"/>
          </p:cNvSpPr>
          <p:nvPr/>
        </p:nvSpPr>
        <p:spPr>
          <a:xfrm>
            <a:off x="7264400" y="159947"/>
            <a:ext cx="4734560" cy="876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cs typeface="Cordia New" panose="020B0304020202020204" pitchFamily="34" charset="-34"/>
              </a:rPr>
              <a:t>The 5th International Joint Conference </a:t>
            </a:r>
            <a:br>
              <a:rPr lang="en-US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cs typeface="Cordia New" panose="020B0304020202020204" pitchFamily="34" charset="-34"/>
              </a:rPr>
            </a:br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cs typeface="Cordia New" panose="020B0304020202020204" pitchFamily="34" charset="-34"/>
              </a:rPr>
              <a:t>on Hospitality &amp; Tourism 2025</a:t>
            </a:r>
          </a:p>
          <a:p>
            <a:pPr algn="r"/>
            <a:r>
              <a:rPr lang="en-US" sz="1400" dirty="0">
                <a:solidFill>
                  <a:schemeClr val="accent1">
                    <a:lumMod val="50000"/>
                  </a:schemeClr>
                </a:solidFill>
                <a:latin typeface="Montserrat" panose="00000500000000000000" pitchFamily="2" charset="0"/>
                <a:ea typeface="Roboto" panose="02000000000000000000" pitchFamily="2" charset="0"/>
                <a:cs typeface="Cordia New" panose="020B0304020202020204" pitchFamily="34" charset="-34"/>
              </a:rPr>
              <a:t>Date XX to xx, 2025</a:t>
            </a:r>
            <a:endParaRPr lang="id-ID" sz="1400" dirty="0">
              <a:solidFill>
                <a:schemeClr val="accent1">
                  <a:lumMod val="50000"/>
                </a:schemeClr>
              </a:solidFill>
              <a:latin typeface="Montserrat" panose="00000500000000000000" pitchFamily="2" charset="0"/>
              <a:ea typeface="Roboto" panose="02000000000000000000" pitchFamily="2" charset="0"/>
              <a:cs typeface="Cordia New" panose="020B0304020202020204" pitchFamily="34" charset="-34"/>
            </a:endParaRPr>
          </a:p>
        </p:txBody>
      </p:sp>
      <p:pic>
        <p:nvPicPr>
          <p:cNvPr id="8" name="Picture 7" descr="A blue and black logo&#10;&#10;AI-generated content may be incorrect.">
            <a:extLst>
              <a:ext uri="{FF2B5EF4-FFF2-40B4-BE49-F238E27FC236}">
                <a16:creationId xmlns:a16="http://schemas.microsoft.com/office/drawing/2014/main" id="{6912760B-1CB2-69F5-DCEF-62FAFE5E07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377"/>
            <a:ext cx="6207527" cy="79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332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Content Placeholder 9" descr="A logo with text and a flower&#10;&#10;AI-generated content may be incorrect.">
            <a:extLst>
              <a:ext uri="{FF2B5EF4-FFF2-40B4-BE49-F238E27FC236}">
                <a16:creationId xmlns:a16="http://schemas.microsoft.com/office/drawing/2014/main" id="{D9990870-3926-1501-B39F-AA9FA5393A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23" b="32451"/>
          <a:stretch/>
        </p:blipFill>
        <p:spPr>
          <a:xfrm>
            <a:off x="749855" y="412325"/>
            <a:ext cx="3700225" cy="916305"/>
          </a:xfrm>
        </p:spPr>
      </p:pic>
      <p:sp>
        <p:nvSpPr>
          <p:cNvPr id="7" name="Title 15">
            <a:extLst>
              <a:ext uri="{FF2B5EF4-FFF2-40B4-BE49-F238E27FC236}">
                <a16:creationId xmlns:a16="http://schemas.microsoft.com/office/drawing/2014/main" id="{37FDEE8B-9356-AC32-2DE7-8E3D30A4112F}"/>
              </a:ext>
            </a:extLst>
          </p:cNvPr>
          <p:cNvSpPr txBox="1">
            <a:spLocks/>
          </p:cNvSpPr>
          <p:nvPr/>
        </p:nvSpPr>
        <p:spPr>
          <a:xfrm>
            <a:off x="1026626" y="1213613"/>
            <a:ext cx="2956094" cy="60707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0"/>
                <a:cs typeface="TH Sarabun New" panose="020B0500040200020003" pitchFamily="34" charset="-34"/>
              </a:rPr>
              <a:t>INTRODUCTION</a:t>
            </a:r>
            <a:endParaRPr lang="id-ID" sz="2800" b="1" dirty="0">
              <a:solidFill>
                <a:schemeClr val="accent1">
                  <a:lumMod val="75000"/>
                </a:schemeClr>
              </a:solidFill>
              <a:latin typeface="Montserrat" panose="00000500000000000000" pitchFamily="2" charset="0"/>
              <a:cs typeface="TH Sarabun New" panose="020B0500040200020003" pitchFamily="34" charset="-34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3182DB0A-6361-C609-52D1-B4FA6742D381}"/>
              </a:ext>
            </a:extLst>
          </p:cNvPr>
          <p:cNvSpPr/>
          <p:nvPr/>
        </p:nvSpPr>
        <p:spPr>
          <a:xfrm>
            <a:off x="2926080" y="6266921"/>
            <a:ext cx="9041163" cy="40502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EE847225-121E-7CE2-6DC0-C9DD9972B431}"/>
              </a:ext>
            </a:extLst>
          </p:cNvPr>
          <p:cNvSpPr txBox="1">
            <a:spLocks/>
          </p:cNvSpPr>
          <p:nvPr/>
        </p:nvSpPr>
        <p:spPr>
          <a:xfrm>
            <a:off x="4641883" y="6225593"/>
            <a:ext cx="7081520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TH Sarabun New" panose="020B0500040200020003" pitchFamily="34" charset="-34"/>
              </a:rPr>
              <a:t>The International Joint Conference on Hospitality &amp; Tourism 2025</a:t>
            </a:r>
          </a:p>
        </p:txBody>
      </p:sp>
    </p:spTree>
    <p:extLst>
      <p:ext uri="{BB962C8B-B14F-4D97-AF65-F5344CB8AC3E}">
        <p14:creationId xmlns:p14="http://schemas.microsoft.com/office/powerpoint/2010/main" val="186086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E307F-75D8-49C4-B4E6-AB92E3395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320" y="1998345"/>
            <a:ext cx="10541000" cy="3945255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7" name="Title 15">
            <a:extLst>
              <a:ext uri="{FF2B5EF4-FFF2-40B4-BE49-F238E27FC236}">
                <a16:creationId xmlns:a16="http://schemas.microsoft.com/office/drawing/2014/main" id="{37FDEE8B-9356-AC32-2DE7-8E3D30A4112F}"/>
              </a:ext>
            </a:extLst>
          </p:cNvPr>
          <p:cNvSpPr txBox="1">
            <a:spLocks/>
          </p:cNvSpPr>
          <p:nvPr/>
        </p:nvSpPr>
        <p:spPr>
          <a:xfrm>
            <a:off x="1026626" y="1213613"/>
            <a:ext cx="2956094" cy="6070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0"/>
                <a:cs typeface="TH Sarabun New" panose="020B0500040200020003" pitchFamily="34" charset="-34"/>
              </a:rPr>
              <a:t>METHOD</a:t>
            </a:r>
            <a:endParaRPr lang="id-ID" sz="2800" b="1" dirty="0">
              <a:solidFill>
                <a:schemeClr val="accent1">
                  <a:lumMod val="75000"/>
                </a:schemeClr>
              </a:solidFill>
              <a:latin typeface="Montserrat" panose="00000500000000000000" pitchFamily="2" charset="0"/>
              <a:cs typeface="TH Sarabun New" panose="020B0500040200020003" pitchFamily="34" charset="-34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95D3210-2439-40B4-36AF-CC83F2495FA8}"/>
              </a:ext>
            </a:extLst>
          </p:cNvPr>
          <p:cNvSpPr/>
          <p:nvPr/>
        </p:nvSpPr>
        <p:spPr>
          <a:xfrm>
            <a:off x="2926080" y="6266921"/>
            <a:ext cx="9041163" cy="40502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3297E109-58FA-3D0A-5216-C52140D8C77C}"/>
              </a:ext>
            </a:extLst>
          </p:cNvPr>
          <p:cNvSpPr txBox="1">
            <a:spLocks/>
          </p:cNvSpPr>
          <p:nvPr/>
        </p:nvSpPr>
        <p:spPr>
          <a:xfrm>
            <a:off x="4641883" y="6225593"/>
            <a:ext cx="7081520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TH Sarabun New" panose="020B0500040200020003" pitchFamily="34" charset="-34"/>
              </a:rPr>
              <a:t>The International Joint Conference on Hospitality &amp; Tourism 2025</a:t>
            </a:r>
          </a:p>
        </p:txBody>
      </p:sp>
      <p:pic>
        <p:nvPicPr>
          <p:cNvPr id="11" name="Content Placeholder 9" descr="A logo with text and a flower&#10;&#10;AI-generated content may be incorrect.">
            <a:extLst>
              <a:ext uri="{FF2B5EF4-FFF2-40B4-BE49-F238E27FC236}">
                <a16:creationId xmlns:a16="http://schemas.microsoft.com/office/drawing/2014/main" id="{95B06EEC-B57C-1CEA-5748-E2847654D3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23" b="32451"/>
          <a:stretch/>
        </p:blipFill>
        <p:spPr>
          <a:xfrm>
            <a:off x="749855" y="412325"/>
            <a:ext cx="3700225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973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E307F-75D8-49C4-B4E6-AB92E3395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320" y="1998345"/>
            <a:ext cx="10541000" cy="3945255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7" name="Title 15">
            <a:extLst>
              <a:ext uri="{FF2B5EF4-FFF2-40B4-BE49-F238E27FC236}">
                <a16:creationId xmlns:a16="http://schemas.microsoft.com/office/drawing/2014/main" id="{37FDEE8B-9356-AC32-2DE7-8E3D30A4112F}"/>
              </a:ext>
            </a:extLst>
          </p:cNvPr>
          <p:cNvSpPr txBox="1">
            <a:spLocks/>
          </p:cNvSpPr>
          <p:nvPr/>
        </p:nvSpPr>
        <p:spPr>
          <a:xfrm>
            <a:off x="1026626" y="1213613"/>
            <a:ext cx="5384334" cy="6070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id-ID" sz="2800" b="1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0"/>
              </a:rPr>
              <a:t>RESULT AND DISCUSSION</a:t>
            </a:r>
            <a:endParaRPr lang="id-ID" sz="2800" b="1" dirty="0">
              <a:solidFill>
                <a:schemeClr val="accent1">
                  <a:lumMod val="75000"/>
                </a:schemeClr>
              </a:solidFill>
              <a:latin typeface="Montserrat" panose="00000500000000000000" pitchFamily="2" charset="0"/>
              <a:cs typeface="TH Sarabun New" panose="020B0500040200020003" pitchFamily="34" charset="-34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83C4809-5F16-38BB-B126-15DD7E97D958}"/>
              </a:ext>
            </a:extLst>
          </p:cNvPr>
          <p:cNvSpPr/>
          <p:nvPr/>
        </p:nvSpPr>
        <p:spPr>
          <a:xfrm>
            <a:off x="2926080" y="6266921"/>
            <a:ext cx="9041163" cy="40502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C511F6E5-6A56-B158-5093-DACBD51C44D7}"/>
              </a:ext>
            </a:extLst>
          </p:cNvPr>
          <p:cNvSpPr txBox="1">
            <a:spLocks/>
          </p:cNvSpPr>
          <p:nvPr/>
        </p:nvSpPr>
        <p:spPr>
          <a:xfrm>
            <a:off x="4641883" y="6225593"/>
            <a:ext cx="7081520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TH Sarabun New" panose="020B0500040200020003" pitchFamily="34" charset="-34"/>
              </a:rPr>
              <a:t>The International Joint Conference on Hospitality &amp; Tourism 2025</a:t>
            </a:r>
          </a:p>
        </p:txBody>
      </p:sp>
      <p:pic>
        <p:nvPicPr>
          <p:cNvPr id="5" name="Content Placeholder 9" descr="A logo with text and a flower&#10;&#10;AI-generated content may be incorrect.">
            <a:extLst>
              <a:ext uri="{FF2B5EF4-FFF2-40B4-BE49-F238E27FC236}">
                <a16:creationId xmlns:a16="http://schemas.microsoft.com/office/drawing/2014/main" id="{91A9ED69-8D29-FFF6-0A98-DE69B89C7B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23" b="32451"/>
          <a:stretch/>
        </p:blipFill>
        <p:spPr>
          <a:xfrm>
            <a:off x="749855" y="412325"/>
            <a:ext cx="3700225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163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BE307F-75D8-49C4-B4E6-AB92E3395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320" y="1998345"/>
            <a:ext cx="10541000" cy="3945255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7" name="Title 15">
            <a:extLst>
              <a:ext uri="{FF2B5EF4-FFF2-40B4-BE49-F238E27FC236}">
                <a16:creationId xmlns:a16="http://schemas.microsoft.com/office/drawing/2014/main" id="{37FDEE8B-9356-AC32-2DE7-8E3D30A4112F}"/>
              </a:ext>
            </a:extLst>
          </p:cNvPr>
          <p:cNvSpPr txBox="1">
            <a:spLocks/>
          </p:cNvSpPr>
          <p:nvPr/>
        </p:nvSpPr>
        <p:spPr>
          <a:xfrm>
            <a:off x="1026626" y="1213613"/>
            <a:ext cx="5384334" cy="60707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  <a:latin typeface="Montserrat" panose="00000500000000000000" pitchFamily="2" charset="0"/>
              </a:rPr>
              <a:t>CONCLUSION</a:t>
            </a:r>
            <a:endParaRPr lang="id-ID" sz="2800" b="1" dirty="0">
              <a:solidFill>
                <a:schemeClr val="accent1">
                  <a:lumMod val="75000"/>
                </a:schemeClr>
              </a:solidFill>
              <a:latin typeface="Montserrat" panose="00000500000000000000" pitchFamily="2" charset="0"/>
              <a:cs typeface="TH Sarabun New" panose="020B0500040200020003" pitchFamily="34" charset="-34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FA367456-75D1-876F-3CFD-F6CC9F9AF08F}"/>
              </a:ext>
            </a:extLst>
          </p:cNvPr>
          <p:cNvSpPr/>
          <p:nvPr/>
        </p:nvSpPr>
        <p:spPr>
          <a:xfrm>
            <a:off x="2926080" y="6266921"/>
            <a:ext cx="9041163" cy="405024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16">
            <a:extLst>
              <a:ext uri="{FF2B5EF4-FFF2-40B4-BE49-F238E27FC236}">
                <a16:creationId xmlns:a16="http://schemas.microsoft.com/office/drawing/2014/main" id="{F1F6E529-FC33-9A76-AB6F-E28CA2C565DB}"/>
              </a:ext>
            </a:extLst>
          </p:cNvPr>
          <p:cNvSpPr txBox="1">
            <a:spLocks/>
          </p:cNvSpPr>
          <p:nvPr/>
        </p:nvSpPr>
        <p:spPr>
          <a:xfrm>
            <a:off x="4641883" y="6225593"/>
            <a:ext cx="7081520" cy="4876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TH Sarabun New" panose="020B0500040200020003" pitchFamily="34" charset="-34"/>
              </a:rPr>
              <a:t>The International Joint Conference on Hospitality &amp; Tourism 2025</a:t>
            </a:r>
          </a:p>
        </p:txBody>
      </p:sp>
      <p:pic>
        <p:nvPicPr>
          <p:cNvPr id="5" name="Content Placeholder 9" descr="A logo with text and a flower&#10;&#10;AI-generated content may be incorrect.">
            <a:extLst>
              <a:ext uri="{FF2B5EF4-FFF2-40B4-BE49-F238E27FC236}">
                <a16:creationId xmlns:a16="http://schemas.microsoft.com/office/drawing/2014/main" id="{4AA1EEA7-7070-A1F7-42B3-A1C7CCC2B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523" b="32451"/>
          <a:stretch/>
        </p:blipFill>
        <p:spPr>
          <a:xfrm>
            <a:off x="749855" y="412325"/>
            <a:ext cx="3700225" cy="916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030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31CE98-A160-1013-8476-822D8A13E2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5">
            <a:extLst>
              <a:ext uri="{FF2B5EF4-FFF2-40B4-BE49-F238E27FC236}">
                <a16:creationId xmlns:a16="http://schemas.microsoft.com/office/drawing/2014/main" id="{81EBC69E-EE4D-52B7-CA78-F06132EE7768}"/>
              </a:ext>
            </a:extLst>
          </p:cNvPr>
          <p:cNvSpPr txBox="1">
            <a:spLocks/>
          </p:cNvSpPr>
          <p:nvPr/>
        </p:nvSpPr>
        <p:spPr>
          <a:xfrm>
            <a:off x="2244873" y="3019019"/>
            <a:ext cx="8157030" cy="11131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b="1" dirty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Segoe UI Semibold" panose="020B0702040204020203" pitchFamily="34" charset="0"/>
              </a:rPr>
              <a:t>THANK YOU</a:t>
            </a:r>
            <a:endParaRPr lang="id-ID" sz="6600" dirty="0">
              <a:solidFill>
                <a:schemeClr val="bg1"/>
              </a:solidFill>
            </a:endParaRPr>
          </a:p>
        </p:txBody>
      </p:sp>
      <p:sp>
        <p:nvSpPr>
          <p:cNvPr id="3" name="Text Placeholder 16">
            <a:extLst>
              <a:ext uri="{FF2B5EF4-FFF2-40B4-BE49-F238E27FC236}">
                <a16:creationId xmlns:a16="http://schemas.microsoft.com/office/drawing/2014/main" id="{CF9BC60D-0EA5-518E-5A07-760746DE9E8A}"/>
              </a:ext>
            </a:extLst>
          </p:cNvPr>
          <p:cNvSpPr txBox="1">
            <a:spLocks noChangeAspect="1"/>
          </p:cNvSpPr>
          <p:nvPr/>
        </p:nvSpPr>
        <p:spPr>
          <a:xfrm>
            <a:off x="7223760" y="326697"/>
            <a:ext cx="4734560" cy="876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cs typeface="Cordia New" panose="020B0304020202020204" pitchFamily="34" charset="-34"/>
              </a:rPr>
              <a:t>The 5th International Joint Conference </a:t>
            </a:r>
            <a:b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cs typeface="Cordia New" panose="020B0304020202020204" pitchFamily="34" charset="-34"/>
              </a:rPr>
            </a:br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cs typeface="Cordia New" panose="020B0304020202020204" pitchFamily="34" charset="-34"/>
              </a:rPr>
              <a:t>on Hospitality &amp; Tourism 2025</a:t>
            </a:r>
          </a:p>
          <a:p>
            <a:pPr algn="r"/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Cordia New" panose="020B0304020202020204" pitchFamily="34" charset="-34"/>
              </a:rPr>
              <a:t>Date XX to </a:t>
            </a:r>
            <a:r>
              <a:rPr lang="en-US" sz="1400" dirty="0">
                <a:noFill/>
                <a:latin typeface="Montserrat" panose="00000500000000000000" pitchFamily="2" charset="0"/>
                <a:ea typeface="Roboto" panose="02000000000000000000" pitchFamily="2" charset="0"/>
                <a:cs typeface="Cordia New" panose="020B0304020202020204" pitchFamily="34" charset="-34"/>
              </a:rPr>
              <a:t>xx</a:t>
            </a:r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Cordia New" panose="020B0304020202020204" pitchFamily="34" charset="-34"/>
              </a:rPr>
              <a:t>, 2025</a:t>
            </a:r>
            <a:endParaRPr lang="id-ID" sz="1400" dirty="0">
              <a:solidFill>
                <a:schemeClr val="bg1"/>
              </a:solidFill>
              <a:latin typeface="Montserrat" panose="00000500000000000000" pitchFamily="2" charset="0"/>
              <a:ea typeface="Roboto" panose="02000000000000000000" pitchFamily="2" charset="0"/>
              <a:cs typeface="Cordia New" panose="020B0304020202020204" pitchFamily="34" charset="-34"/>
            </a:endParaRPr>
          </a:p>
        </p:txBody>
      </p:sp>
      <p:pic>
        <p:nvPicPr>
          <p:cNvPr id="2" name="Picture 1" descr="A blue and black logo&#10;&#10;AI-generated content may be incorrect.">
            <a:extLst>
              <a:ext uri="{FF2B5EF4-FFF2-40B4-BE49-F238E27FC236}">
                <a16:creationId xmlns:a16="http://schemas.microsoft.com/office/drawing/2014/main" id="{65586AF0-1A83-351D-325B-92AB35F4CD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377"/>
            <a:ext cx="6207527" cy="79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43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31CE98-A160-1013-8476-822D8A13E2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D385D51-A92D-062A-3CF1-3F33E991BC26}"/>
              </a:ext>
            </a:extLst>
          </p:cNvPr>
          <p:cNvSpPr txBox="1">
            <a:spLocks/>
          </p:cNvSpPr>
          <p:nvPr/>
        </p:nvSpPr>
        <p:spPr>
          <a:xfrm>
            <a:off x="2231980" y="2260273"/>
            <a:ext cx="7571436" cy="189296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3000" b="1" spc="200" dirty="0">
                <a:solidFill>
                  <a:schemeClr val="bg1"/>
                </a:solidFill>
                <a:latin typeface="Montserrat" panose="00000500000000000000" pitchFamily="2" charset="0"/>
              </a:rPr>
              <a:t>Q  A</a:t>
            </a:r>
            <a:endParaRPr lang="id-ID" sz="13000" b="1" spc="200" dirty="0">
              <a:solidFill>
                <a:schemeClr val="bg1"/>
              </a:solidFill>
              <a:latin typeface="Montserrat" panose="00000500000000000000" pitchFamily="2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5248200-CED5-2D3C-CDC7-C5E34EBC076A}"/>
              </a:ext>
            </a:extLst>
          </p:cNvPr>
          <p:cNvSpPr txBox="1">
            <a:spLocks/>
          </p:cNvSpPr>
          <p:nvPr/>
        </p:nvSpPr>
        <p:spPr>
          <a:xfrm>
            <a:off x="2310282" y="3429000"/>
            <a:ext cx="7571436" cy="9384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id-ID" sz="6000" b="1" kern="1200" dirty="0" smtClean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Segoe UI Semibold" panose="020B0702040204020203" pitchFamily="34" charset="0"/>
              </a:defRPr>
            </a:lvl1pPr>
          </a:lstStyle>
          <a:p>
            <a:pPr algn="ctr"/>
            <a:r>
              <a:rPr lang="en-US" b="0" spc="200" dirty="0"/>
              <a:t>&amp;</a:t>
            </a:r>
            <a:endParaRPr lang="en-US" sz="13000" spc="200" dirty="0"/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9286F12C-6915-7918-3EB1-AA8BA05B1A75}"/>
              </a:ext>
            </a:extLst>
          </p:cNvPr>
          <p:cNvSpPr/>
          <p:nvPr/>
        </p:nvSpPr>
        <p:spPr>
          <a:xfrm rot="8100000">
            <a:off x="5063065" y="2751309"/>
            <a:ext cx="2191947" cy="1862711"/>
          </a:xfrm>
          <a:prstGeom prst="arc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3" name="Text Placeholder 16">
            <a:extLst>
              <a:ext uri="{FF2B5EF4-FFF2-40B4-BE49-F238E27FC236}">
                <a16:creationId xmlns:a16="http://schemas.microsoft.com/office/drawing/2014/main" id="{98F9E2BA-68F1-79DB-799D-545A053B7188}"/>
              </a:ext>
            </a:extLst>
          </p:cNvPr>
          <p:cNvSpPr txBox="1">
            <a:spLocks noChangeAspect="1"/>
          </p:cNvSpPr>
          <p:nvPr/>
        </p:nvSpPr>
        <p:spPr>
          <a:xfrm>
            <a:off x="7223760" y="326697"/>
            <a:ext cx="4734560" cy="87682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cs typeface="Cordia New" panose="020B0304020202020204" pitchFamily="34" charset="-34"/>
              </a:rPr>
              <a:t>The 5th International Joint Conference </a:t>
            </a:r>
            <a:b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cs typeface="Cordia New" panose="020B0304020202020204" pitchFamily="34" charset="-34"/>
              </a:rPr>
            </a:br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cs typeface="Cordia New" panose="020B0304020202020204" pitchFamily="34" charset="-34"/>
              </a:rPr>
              <a:t>on Hospitality &amp; Tourism 2025</a:t>
            </a:r>
          </a:p>
          <a:p>
            <a:pPr algn="r"/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Cordia New" panose="020B0304020202020204" pitchFamily="34" charset="-34"/>
              </a:rPr>
              <a:t>Date XX to </a:t>
            </a:r>
            <a:r>
              <a:rPr lang="en-US" sz="1400" dirty="0">
                <a:noFill/>
                <a:latin typeface="Montserrat" panose="00000500000000000000" pitchFamily="2" charset="0"/>
                <a:ea typeface="Roboto" panose="02000000000000000000" pitchFamily="2" charset="0"/>
                <a:cs typeface="Cordia New" panose="020B0304020202020204" pitchFamily="34" charset="-34"/>
              </a:rPr>
              <a:t>xx</a:t>
            </a:r>
            <a:r>
              <a:rPr lang="en-US" sz="1400" dirty="0">
                <a:solidFill>
                  <a:schemeClr val="bg1"/>
                </a:solidFill>
                <a:latin typeface="Montserrat" panose="00000500000000000000" pitchFamily="2" charset="0"/>
                <a:ea typeface="Roboto" panose="02000000000000000000" pitchFamily="2" charset="0"/>
                <a:cs typeface="Cordia New" panose="020B0304020202020204" pitchFamily="34" charset="-34"/>
              </a:rPr>
              <a:t>, 2025</a:t>
            </a:r>
            <a:endParaRPr lang="id-ID" sz="1400" dirty="0">
              <a:solidFill>
                <a:schemeClr val="bg1"/>
              </a:solidFill>
              <a:latin typeface="Montserrat" panose="00000500000000000000" pitchFamily="2" charset="0"/>
              <a:ea typeface="Roboto" panose="02000000000000000000" pitchFamily="2" charset="0"/>
              <a:cs typeface="Cordia New" panose="020B0304020202020204" pitchFamily="34" charset="-34"/>
            </a:endParaRPr>
          </a:p>
        </p:txBody>
      </p:sp>
      <p:pic>
        <p:nvPicPr>
          <p:cNvPr id="2" name="Picture 1" descr="A blue and black logo&#10;&#10;AI-generated content may be incorrect.">
            <a:extLst>
              <a:ext uri="{FF2B5EF4-FFF2-40B4-BE49-F238E27FC236}">
                <a16:creationId xmlns:a16="http://schemas.microsoft.com/office/drawing/2014/main" id="{2ED47916-42F8-D7AC-194C-D2ACA38E8E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8377"/>
            <a:ext cx="6207527" cy="79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444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141</TotalTime>
  <Words>107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Nanthawat Suetrong</dc:creator>
  <cp:lastModifiedBy>xzinyim</cp:lastModifiedBy>
  <cp:revision>11</cp:revision>
  <dcterms:created xsi:type="dcterms:W3CDTF">2023-03-11T02:14:39Z</dcterms:created>
  <dcterms:modified xsi:type="dcterms:W3CDTF">2025-02-28T03:37:39Z</dcterms:modified>
</cp:coreProperties>
</file>